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49"/>
  </p:notes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0" r:id="rId42"/>
    <p:sldId id="301" r:id="rId43"/>
    <p:sldId id="302" r:id="rId44"/>
    <p:sldId id="303" r:id="rId45"/>
    <p:sldId id="304" r:id="rId46"/>
    <p:sldId id="305" r:id="rId47"/>
    <p:sldId id="306" r:id="rId4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50"/>
      <p:bold r:id="rId51"/>
      <p:italic r:id="rId52"/>
      <p:boldItalic r:id="rId53"/>
    </p:embeddedFont>
    <p:embeddedFont>
      <p:font typeface="Google Sans" pitchFamily="2" charset="0"/>
      <p:regular r:id="rId54"/>
      <p:bold r:id="rId55"/>
      <p:italic r:id="rId56"/>
      <p:boldItalic r:id="rId57"/>
    </p:embeddedFont>
    <p:embeddedFont>
      <p:font typeface="Google Sans Medium" pitchFamily="2" charset="0"/>
      <p:regular r:id="rId58"/>
      <p:bold r:id="rId59"/>
      <p:italic r:id="rId60"/>
      <p:boldItalic r:id="rId61"/>
    </p:embeddedFont>
    <p:embeddedFont>
      <p:font typeface="Lato" panose="020F0502020204030203" pitchFamily="34" charset="0"/>
      <p:regular r:id="rId62"/>
      <p:bold r:id="rId63"/>
      <p:italic r:id="rId64"/>
      <p:boldItalic r:id="rId65"/>
    </p:embeddedFont>
    <p:embeddedFont>
      <p:font typeface="Raleway" pitchFamily="2" charset="77"/>
      <p:regular r:id="rId66"/>
      <p:bold r:id="rId67"/>
      <p:italic r:id="rId68"/>
      <p:boldItalic r:id="rId69"/>
    </p:embeddedFont>
    <p:embeddedFont>
      <p:font typeface="Raleway Light" pitchFamily="2" charset="77"/>
      <p:regular r:id="rId70"/>
      <p:bold r:id="rId71"/>
      <p:italic r:id="rId72"/>
      <p:boldItalic r:id="rId73"/>
    </p:embeddedFont>
    <p:embeddedFont>
      <p:font typeface="Roboto" panose="02000000000000000000" pitchFamily="2" charset="0"/>
      <p:regular r:id="rId74"/>
      <p:bold r:id="rId75"/>
      <p:italic r:id="rId76"/>
      <p:boldItalic r:id="rId77"/>
    </p:embeddedFont>
    <p:embeddedFont>
      <p:font typeface="Roboto Mono" pitchFamily="49" charset="0"/>
      <p:regular r:id="rId78"/>
      <p:bold r:id="rId79"/>
      <p:italic r:id="rId80"/>
      <p:boldItalic r:id="rId8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297F7F0-AD84-4E77-8DE7-C470FCD1CB63}">
  <a:tblStyle styleId="{B297F7F0-AD84-4E77-8DE7-C470FCD1CB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18"/>
    <p:restoredTop sz="94667"/>
  </p:normalViewPr>
  <p:slideViewPr>
    <p:cSldViewPr snapToGrid="0">
      <p:cViewPr varScale="1">
        <p:scale>
          <a:sx n="193" d="100"/>
          <a:sy n="193" d="100"/>
        </p:scale>
        <p:origin x="624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4.fntdata"/><Relationship Id="rId68" Type="http://schemas.openxmlformats.org/officeDocument/2006/relationships/font" Target="fonts/font19.fntdata"/><Relationship Id="rId84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74" Type="http://schemas.openxmlformats.org/officeDocument/2006/relationships/font" Target="fonts/font25.fntdata"/><Relationship Id="rId79" Type="http://schemas.openxmlformats.org/officeDocument/2006/relationships/font" Target="fonts/font30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7.fntdata"/><Relationship Id="rId64" Type="http://schemas.openxmlformats.org/officeDocument/2006/relationships/font" Target="fonts/font15.fntdata"/><Relationship Id="rId69" Type="http://schemas.openxmlformats.org/officeDocument/2006/relationships/font" Target="fonts/font20.fntdata"/><Relationship Id="rId77" Type="http://schemas.openxmlformats.org/officeDocument/2006/relationships/font" Target="fonts/font28.fntdata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72" Type="http://schemas.openxmlformats.org/officeDocument/2006/relationships/font" Target="fonts/font23.fntdata"/><Relationship Id="rId80" Type="http://schemas.openxmlformats.org/officeDocument/2006/relationships/font" Target="fonts/font31.fntdata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0.fntdata"/><Relationship Id="rId67" Type="http://schemas.openxmlformats.org/officeDocument/2006/relationships/font" Target="fonts/font1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5.fntdata"/><Relationship Id="rId62" Type="http://schemas.openxmlformats.org/officeDocument/2006/relationships/font" Target="fonts/font13.fntdata"/><Relationship Id="rId70" Type="http://schemas.openxmlformats.org/officeDocument/2006/relationships/font" Target="fonts/font21.fntdata"/><Relationship Id="rId75" Type="http://schemas.openxmlformats.org/officeDocument/2006/relationships/font" Target="fonts/font26.fntdata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8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font" Target="fonts/font16.fntdata"/><Relationship Id="rId73" Type="http://schemas.openxmlformats.org/officeDocument/2006/relationships/font" Target="fonts/font24.fntdata"/><Relationship Id="rId78" Type="http://schemas.openxmlformats.org/officeDocument/2006/relationships/font" Target="fonts/font29.fntdata"/><Relationship Id="rId81" Type="http://schemas.openxmlformats.org/officeDocument/2006/relationships/font" Target="fonts/font3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76" Type="http://schemas.openxmlformats.org/officeDocument/2006/relationships/font" Target="fonts/font27.fntdata"/><Relationship Id="rId7" Type="http://schemas.openxmlformats.org/officeDocument/2006/relationships/slide" Target="slides/slide6.xml"/><Relationship Id="rId71" Type="http://schemas.openxmlformats.org/officeDocument/2006/relationships/font" Target="fonts/font22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17.fntdata"/><Relationship Id="rId61" Type="http://schemas.openxmlformats.org/officeDocument/2006/relationships/font" Target="fonts/font12.fntdata"/><Relationship Id="rId82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b0f7db9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ab0f7db9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d95d55f5c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6d95d55f5c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we created TensorFlow 2.0, the biggest focus was on usability.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adopted Keras is </a:t>
            </a:r>
            <a:r>
              <a:rPr lang="en" b="1"/>
              <a:t>the</a:t>
            </a:r>
            <a:r>
              <a:rPr lang="en"/>
              <a:t> high-level API for TensorFlow, and we have integrated it tightly into TensorFlow. Keras gives you a clear path to building models, deploying models with a well-established API.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other big change in TensorFlow 2.0 is the switch to eager execution. Traditional 1.x TensorFlow used a declarative style that was dissonant with the surrounding Python.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TensorFlow 2.0, TensorFlow behaves like the surrounding Python. &lt;click&gt; If you add two numbers, you get a number back, immediately.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you still get all the benefits of having a graph -- robust program serialization and deployment, easy distributed computation, optimizations, and compatibility.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6d95d55f5c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6d95d55f5c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is a major release, and we have taken the opportunity to clean up. A lot.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had a lot of duplicate functionality that was confusing. Especially if it behaved slightly differently.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TensorFlow 2.0, we reorganized and consolidated the API.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made sure the APIs look and feel consistent.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not only about TensorFlow itself. TensorFlow has evolved into a large ecosystem of tools and products, and we have spent a lot of effort to align their interfaces as well.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defined exchange formats that work everywhere, and we are making sure you can travel smoothly through all parts of the ecosystem.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6d95d55f5c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6d95d55f5c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retains and expands the flexibility that have made TensorFlow successful.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is easier then ever to build upon. We have created a more complete low-level API, and now export all ops that are used internally. This allows users to build on internals to TensorFlow without having to rebuild TensorFlow.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we provide inheritable interfaces for crucial concepts such as variables, checkpoints.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allows framework authors to build on top of TensorFlow while maintaining interoperability with other parts of the ecosystem.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let’s take a look at that: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6d95d55f5c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6d95d55f5c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7ca0516fca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7ca0516fca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6d95d55f5c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6d95d55f5c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6d95d55f5c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6d95d55f5c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6d95d55f5c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6d95d55f5c_0_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6d95d55f5c_0_5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6d95d55f5c_0_5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d95d55f5c_0_5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d95d55f5c_0_5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d95d55f5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d95d55f5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d95d55f5c_0_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6d95d55f5c_0_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6d95d55f5c_0_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6d95d55f5c_0_5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6d95d55f5c_0_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6d95d55f5c_0_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6d95d55f5c_0_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6d95d55f5c_0_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6d95d55f5c_0_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6d95d55f5c_0_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6d95d55f5c_0_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6d95d55f5c_0_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6d95d55f5c_0_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6d95d55f5c_0_6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6d95d55f5c_0_6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6d95d55f5c_0_6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6d95d55f5c_0_6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6d95d55f5c_0_6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6d95d55f5c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6d95d55f5c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d95d55f5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6d95d55f5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6d95d55f5c_0_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6d95d55f5c_0_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6d95d55f5c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6d95d55f5c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6d95d55f5c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6d95d55f5c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6d95d55f5c_0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6d95d55f5c_0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6d95d55f5c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6d95d55f5c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6d95d55f5c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6d95d55f5c_0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6d95d55f5c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6d95d55f5c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6d95d55f5c_0_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6d95d55f5c_0_3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6d95d55f5c_0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6d95d55f5c_0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6d95d55f5c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6d95d55f5c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d95d55f5c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d95d55f5c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6d95d55f5c_0_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6d95d55f5c_0_4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6d95d55f5c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6d95d55f5c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6d95d55f5c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6d95d55f5c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6d95d55f5c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6d95d55f5c_0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6d95d55f5c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6d95d55f5c_0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6d95d55f5c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6d95d55f5c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6d95d55f5c_0_4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6d95d55f5c_0_4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6d95d55f5c_0_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6d95d55f5c_0_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d95d55f5c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d95d55f5c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Here’s how these powerful API components fit together for the entire training workflow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With tf.data for data ingestion and transformation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Keras and premade estimators for model building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Training with eager execution and graphs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And finally packaging for deployment with SavedModel</a:t>
            </a:r>
            <a:endParaRPr sz="24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6d95d55f5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6d95d55f5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6d95d55f5c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6d95d55f5c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6d95d55f5c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6d95d55f5c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6d95d55f5c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6d95d55f5c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4" name="Google Shape;24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ELT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" name="Google Shape;100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1" name="Google Shape;101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4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4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" name="Google Shape;110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1" name="Google Shape;11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4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6" name="Google Shape;116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py 1 1">
  <p:cSld name="TITLE_ONLY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>
            <a:spLocks noGrp="1"/>
          </p:cNvSpPr>
          <p:nvPr>
            <p:ph type="title"/>
          </p:nvPr>
        </p:nvSpPr>
        <p:spPr>
          <a:xfrm>
            <a:off x="739450" y="46302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rgbClr val="FF6F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ubTitle" idx="1"/>
          </p:nvPr>
        </p:nvSpPr>
        <p:spPr>
          <a:xfrm>
            <a:off x="739450" y="108180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50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2"/>
          </p:nvPr>
        </p:nvSpPr>
        <p:spPr>
          <a:xfrm>
            <a:off x="761033" y="1623975"/>
            <a:ext cx="43677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4250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15"/>
          <p:cNvSpPr/>
          <p:nvPr/>
        </p:nvSpPr>
        <p:spPr>
          <a:xfrm>
            <a:off x="0" y="4967700"/>
            <a:ext cx="9144000" cy="175800"/>
          </a:xfrm>
          <a:prstGeom prst="rect">
            <a:avLst/>
          </a:prstGeom>
          <a:gradFill>
            <a:gsLst>
              <a:gs pos="0">
                <a:srgbClr val="FF6F00"/>
              </a:gs>
              <a:gs pos="100000">
                <a:srgbClr val="FFA800"/>
              </a:gs>
            </a:gsLst>
            <a:lin ang="180000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3" name="Google Shape;123;p15"/>
          <p:cNvPicPr preferRelativeResize="0"/>
          <p:nvPr/>
        </p:nvPicPr>
        <p:blipFill rotWithShape="1">
          <a:blip r:embed="rId2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py - Blank">
  <p:cSld name="TITLE_ONLY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>
            <a:spLocks noGrp="1"/>
          </p:cNvSpPr>
          <p:nvPr>
            <p:ph type="title"/>
          </p:nvPr>
        </p:nvSpPr>
        <p:spPr>
          <a:xfrm>
            <a:off x="739450" y="76782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rgbClr val="FF6F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739450" y="138660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50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subTitle" idx="2"/>
          </p:nvPr>
        </p:nvSpPr>
        <p:spPr>
          <a:xfrm>
            <a:off x="739450" y="2233575"/>
            <a:ext cx="43677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4250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9" name="Google Shape;129;p16"/>
          <p:cNvCxnSpPr/>
          <p:nvPr/>
        </p:nvCxnSpPr>
        <p:spPr>
          <a:xfrm>
            <a:off x="791925" y="2095800"/>
            <a:ext cx="4367700" cy="0"/>
          </a:xfrm>
          <a:prstGeom prst="straightConnector1">
            <a:avLst/>
          </a:prstGeom>
          <a:noFill/>
          <a:ln w="19050" cap="flat" cmpd="sng">
            <a:solidFill>
              <a:srgbClr val="E6E6E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" name="Google Shape;130;p16"/>
          <p:cNvSpPr/>
          <p:nvPr/>
        </p:nvSpPr>
        <p:spPr>
          <a:xfrm>
            <a:off x="0" y="4967700"/>
            <a:ext cx="9144000" cy="175800"/>
          </a:xfrm>
          <a:prstGeom prst="rect">
            <a:avLst/>
          </a:prstGeom>
          <a:gradFill>
            <a:gsLst>
              <a:gs pos="0">
                <a:srgbClr val="FF6F00"/>
              </a:gs>
              <a:gs pos="100000">
                <a:srgbClr val="FFA800"/>
              </a:gs>
            </a:gsLst>
            <a:lin ang="180000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" name="Google Shape;131;p16"/>
          <p:cNvPicPr preferRelativeResize="0"/>
          <p:nvPr/>
        </p:nvPicPr>
        <p:blipFill rotWithShape="1">
          <a:blip r:embed="rId2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">
  <p:cSld name="MAIN_POINT_3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/>
          <p:nvPr/>
        </p:nvSpPr>
        <p:spPr>
          <a:xfrm>
            <a:off x="-90975" y="-75825"/>
            <a:ext cx="9234900" cy="5219400"/>
          </a:xfrm>
          <a:prstGeom prst="rect">
            <a:avLst/>
          </a:prstGeom>
          <a:solidFill>
            <a:srgbClr val="4250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7"/>
          <p:cNvSpPr txBox="1">
            <a:spLocks noGrp="1"/>
          </p:cNvSpPr>
          <p:nvPr>
            <p:ph type="subTitle" idx="1"/>
          </p:nvPr>
        </p:nvSpPr>
        <p:spPr>
          <a:xfrm>
            <a:off x="636900" y="674800"/>
            <a:ext cx="7835700" cy="38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1" name="Google Shape;31;p4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32" name="Google Shape;32;p4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5EEF5C4A-B57C-9A94-7558-DDB3B6C474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17026" y="127396"/>
            <a:ext cx="2000250" cy="1714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2" name="Google Shape;42;p5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43" name="Google Shape;43;p5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B81BC6C4-58A6-2301-C479-79EAE2044B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17026" y="127396"/>
            <a:ext cx="2000250" cy="1714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1" name="Google Shape;51;p6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52" name="Google Shape;52;p6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6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6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5CC0C3EF-A154-57CB-D338-7EB4233B37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17026" y="127396"/>
            <a:ext cx="2000250" cy="1714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1" name="Google Shape;61;p7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62" name="Google Shape;62;p7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213F3C56-2E15-FD7D-BDD8-BDA224C1F6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17026" y="127396"/>
            <a:ext cx="2000250" cy="1714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9" name="Google Shape;69;p8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70" name="Google Shape;70;p8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0" name="Google Shape;80;p9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81" name="Google Shape;81;p9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9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9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9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90" name="Google Shape;90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519728F-E2B1-526E-0124-5BE77E7A1989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7017026" y="127396"/>
            <a:ext cx="2000250" cy="17145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helucci/TensorFlow20-Notes/blob/master/howto_study_TF20.md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helucci/TensorFlow20-Notes/blob/master/howto_study_TF20.md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guide/keras/custom_callback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tensorflow.org/versions/r2.0/api_docs/python/tf/keras/callbacks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 txBox="1">
            <a:spLocks noGrp="1"/>
          </p:cNvSpPr>
          <p:nvPr>
            <p:ph type="ctrTitle" idx="4294967295"/>
          </p:nvPr>
        </p:nvSpPr>
        <p:spPr>
          <a:xfrm>
            <a:off x="727950" y="1053548"/>
            <a:ext cx="7688100" cy="12741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Short Keras Introduction</a:t>
            </a:r>
            <a:br>
              <a:rPr lang="en" sz="3500"/>
            </a:br>
            <a:r>
              <a:rPr lang="en" sz="3500"/>
              <a:t>@DETERMINED 2022 Workshop</a:t>
            </a:r>
            <a:endParaRPr sz="3500"/>
          </a:p>
        </p:txBody>
      </p:sp>
      <p:sp>
        <p:nvSpPr>
          <p:cNvPr id="141" name="Google Shape;141;p18"/>
          <p:cNvSpPr txBox="1">
            <a:spLocks noGrp="1"/>
          </p:cNvSpPr>
          <p:nvPr>
            <p:ph type="ctrTitle" idx="4294967295"/>
          </p:nvPr>
        </p:nvSpPr>
        <p:spPr>
          <a:xfrm>
            <a:off x="727950" y="3950879"/>
            <a:ext cx="7688100" cy="9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Dr. U. Michelucci (TOELT)</a:t>
            </a:r>
            <a:endParaRPr sz="2200"/>
          </a:p>
        </p:txBody>
      </p:sp>
      <p:pic>
        <p:nvPicPr>
          <p:cNvPr id="3" name="Picture 2" descr="Icon&#10;&#10;Description automatically generated with low confidence">
            <a:extLst>
              <a:ext uri="{FF2B5EF4-FFF2-40B4-BE49-F238E27FC236}">
                <a16:creationId xmlns:a16="http://schemas.microsoft.com/office/drawing/2014/main" id="{A5E06804-8576-FB3F-A89A-0EDC15B620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8038"/>
            <a:ext cx="775252" cy="7752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81FFBB6-B0AD-32AC-FC84-ED66DBE1BD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7026" y="127396"/>
            <a:ext cx="2000250" cy="1714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1"/>
          <p:cNvSpPr txBox="1">
            <a:spLocks noGrp="1"/>
          </p:cNvSpPr>
          <p:nvPr>
            <p:ph type="title"/>
          </p:nvPr>
        </p:nvSpPr>
        <p:spPr>
          <a:xfrm>
            <a:off x="796600" y="543755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8" name="Google Shape;248;p31"/>
          <p:cNvSpPr txBox="1">
            <a:spLocks noGrp="1"/>
          </p:cNvSpPr>
          <p:nvPr>
            <p:ph type="subTitle" idx="1"/>
          </p:nvPr>
        </p:nvSpPr>
        <p:spPr>
          <a:xfrm>
            <a:off x="796600" y="1259635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Usability</a:t>
            </a:r>
            <a:endParaRPr/>
          </a:p>
        </p:txBody>
      </p:sp>
      <p:sp>
        <p:nvSpPr>
          <p:cNvPr id="249" name="Google Shape;249;p31"/>
          <p:cNvSpPr txBox="1">
            <a:spLocks noGrp="1"/>
          </p:cNvSpPr>
          <p:nvPr>
            <p:ph type="subTitle" idx="2"/>
          </p:nvPr>
        </p:nvSpPr>
        <p:spPr>
          <a:xfrm>
            <a:off x="796600" y="2106610"/>
            <a:ext cx="7626300" cy="9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tf.keras</a:t>
            </a:r>
            <a:r>
              <a:rPr lang="en" sz="1800"/>
              <a:t> </a:t>
            </a: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as the recommended high-level API.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Eager execution by default.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250" name="Google Shape;250;p31"/>
          <p:cNvGraphicFramePr/>
          <p:nvPr/>
        </p:nvGraphicFramePr>
        <p:xfrm>
          <a:off x="1276800" y="3174760"/>
          <a:ext cx="6704700" cy="737870"/>
        </p:xfrm>
        <a:graphic>
          <a:graphicData uri="http://schemas.openxmlformats.org/drawingml/2006/table">
            <a:tbl>
              <a:tblPr>
                <a:noFill/>
                <a:tableStyleId>{B297F7F0-AD84-4E77-8DE7-C470FCD1CB63}</a:tableStyleId>
              </a:tblPr>
              <a:tblGrid>
                <a:gridCol w="6704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&gt;&gt;&gt;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tf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add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</a:t>
                      </a:r>
                      <a:endParaRPr sz="1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tf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lang="en" sz="1800">
                          <a:solidFill>
                            <a:srgbClr val="3367D6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Tensor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id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shape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=(),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dtype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int32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numpy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</a:t>
                      </a:r>
                      <a:endParaRPr sz="1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63500" marR="63500" marT="63500" marB="63500"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51" name="Google Shape;251;p31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2"/>
          <p:cNvSpPr txBox="1">
            <a:spLocks noGrp="1"/>
          </p:cNvSpPr>
          <p:nvPr>
            <p:ph type="title"/>
          </p:nvPr>
        </p:nvSpPr>
        <p:spPr>
          <a:xfrm>
            <a:off x="796600" y="588709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57" name="Google Shape;257;p32"/>
          <p:cNvSpPr txBox="1">
            <a:spLocks noGrp="1"/>
          </p:cNvSpPr>
          <p:nvPr>
            <p:ph type="subTitle" idx="1"/>
          </p:nvPr>
        </p:nvSpPr>
        <p:spPr>
          <a:xfrm>
            <a:off x="796600" y="125639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Clarity</a:t>
            </a:r>
            <a:endParaRPr/>
          </a:p>
        </p:txBody>
      </p:sp>
      <p:sp>
        <p:nvSpPr>
          <p:cNvPr id="258" name="Google Shape;258;p32"/>
          <p:cNvSpPr txBox="1">
            <a:spLocks noGrp="1"/>
          </p:cNvSpPr>
          <p:nvPr>
            <p:ph type="subTitle" idx="2"/>
          </p:nvPr>
        </p:nvSpPr>
        <p:spPr>
          <a:xfrm>
            <a:off x="653725" y="2103365"/>
            <a:ext cx="81492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Remove duplicate functionality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Consistent, intuitive syntax across APIs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Compatibility throughout the TensorFlow ecosystem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9" name="Google Shape;259;p32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3"/>
          <p:cNvSpPr txBox="1">
            <a:spLocks noGrp="1"/>
          </p:cNvSpPr>
          <p:nvPr>
            <p:ph type="title"/>
          </p:nvPr>
        </p:nvSpPr>
        <p:spPr>
          <a:xfrm>
            <a:off x="790268" y="559745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subTitle" idx="1"/>
          </p:nvPr>
        </p:nvSpPr>
        <p:spPr>
          <a:xfrm>
            <a:off x="790268" y="1243725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Flexibility</a:t>
            </a:r>
            <a:endParaRPr/>
          </a:p>
        </p:txBody>
      </p:sp>
      <p:sp>
        <p:nvSpPr>
          <p:cNvPr id="266" name="Google Shape;266;p33"/>
          <p:cNvSpPr txBox="1">
            <a:spLocks noGrp="1"/>
          </p:cNvSpPr>
          <p:nvPr>
            <p:ph type="subTitle" idx="2"/>
          </p:nvPr>
        </p:nvSpPr>
        <p:spPr>
          <a:xfrm>
            <a:off x="653725" y="2100263"/>
            <a:ext cx="72978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Full lower-level API.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Internal ops accessible in</a:t>
            </a:r>
            <a:r>
              <a:rPr lang="en" sz="1800"/>
              <a:t> </a:t>
            </a: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tf.raw_ops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Inheritable interfaces for variables, checkpoints, layers.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7" name="Google Shape;267;p33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4"/>
          <p:cNvSpPr txBox="1">
            <a:spLocks noGrp="1"/>
          </p:cNvSpPr>
          <p:nvPr>
            <p:ph type="title"/>
          </p:nvPr>
        </p:nvSpPr>
        <p:spPr>
          <a:xfrm>
            <a:off x="776700" y="6341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study TF2.0</a:t>
            </a:r>
            <a:endParaRPr/>
          </a:p>
        </p:txBody>
      </p:sp>
      <p:sp>
        <p:nvSpPr>
          <p:cNvPr id="273" name="Google Shape;273;p34">
            <a:hlinkClick r:id="rId3"/>
          </p:cNvPr>
          <p:cNvSpPr txBox="1"/>
          <p:nvPr/>
        </p:nvSpPr>
        <p:spPr>
          <a:xfrm>
            <a:off x="320175" y="1523750"/>
            <a:ext cx="7851600" cy="4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https://github.com/michelucci/TensorFlow20-Notes/blob/master/howto_study_TF20.md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274" name="Google Shape;27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300" y="2003200"/>
            <a:ext cx="8839199" cy="30311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5" name="Google Shape;275;p34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276" name="Google Shape;276;p34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4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4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4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 txBox="1">
            <a:spLocks noGrp="1"/>
          </p:cNvSpPr>
          <p:nvPr>
            <p:ph type="title"/>
          </p:nvPr>
        </p:nvSpPr>
        <p:spPr>
          <a:xfrm>
            <a:off x="776700" y="6341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study TF2.0</a:t>
            </a:r>
            <a:endParaRPr/>
          </a:p>
        </p:txBody>
      </p:sp>
      <p:sp>
        <p:nvSpPr>
          <p:cNvPr id="285" name="Google Shape;285;p35">
            <a:hlinkClick r:id="rId3"/>
          </p:cNvPr>
          <p:cNvSpPr txBox="1"/>
          <p:nvPr/>
        </p:nvSpPr>
        <p:spPr>
          <a:xfrm>
            <a:off x="320175" y="1523750"/>
            <a:ext cx="7851600" cy="4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https://github.com/michelucci/TensorFlow20-Notes/blob/master/howto_study_TF20.md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grpSp>
        <p:nvGrpSpPr>
          <p:cNvPr id="286" name="Google Shape;286;p35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287" name="Google Shape;287;p35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5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5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5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1" name="Google Shape;29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225" y="2019500"/>
            <a:ext cx="8197565" cy="288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6"/>
          <p:cNvSpPr txBox="1">
            <a:spLocks noGrp="1"/>
          </p:cNvSpPr>
          <p:nvPr>
            <p:ph type="subTitle" idx="4294967295"/>
          </p:nvPr>
        </p:nvSpPr>
        <p:spPr>
          <a:xfrm>
            <a:off x="787925" y="2571750"/>
            <a:ext cx="7909200" cy="14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model.fit(x_train, y_train, epochs=</a:t>
            </a:r>
            <a:r>
              <a:rPr lang="en" sz="2400" b="1">
                <a:solidFill>
                  <a:srgbClr val="F0B82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400" b="1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7" name="Google Shape;297;p36"/>
          <p:cNvSpPr txBox="1"/>
          <p:nvPr/>
        </p:nvSpPr>
        <p:spPr>
          <a:xfrm>
            <a:off x="787925" y="563334"/>
            <a:ext cx="67047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57150" rIns="57150" bIns="571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Google Sans Medium"/>
                <a:ea typeface="Google Sans Medium"/>
                <a:cs typeface="Google Sans Medium"/>
                <a:sym typeface="Google Sans Medium"/>
              </a:rPr>
              <a:t>Use a built-in training loop...</a:t>
            </a:r>
            <a:endParaRPr sz="3400"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7625" y="820074"/>
            <a:ext cx="3005600" cy="350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3725" y="1061500"/>
            <a:ext cx="2711500" cy="3020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8"/>
          <p:cNvSpPr txBox="1"/>
          <p:nvPr/>
        </p:nvSpPr>
        <p:spPr>
          <a:xfrm>
            <a:off x="5247675" y="639025"/>
            <a:ext cx="22236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KERAS: high level API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cxnSp>
        <p:nvCxnSpPr>
          <p:cNvPr id="310" name="Google Shape;310;p38"/>
          <p:cNvCxnSpPr>
            <a:stCxn id="307" idx="3"/>
          </p:cNvCxnSpPr>
          <p:nvPr/>
        </p:nvCxnSpPr>
        <p:spPr>
          <a:xfrm>
            <a:off x="3943225" y="2571748"/>
            <a:ext cx="7449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9"/>
          <p:cNvSpPr txBox="1">
            <a:spLocks noGrp="1"/>
          </p:cNvSpPr>
          <p:nvPr>
            <p:ph type="title"/>
          </p:nvPr>
        </p:nvSpPr>
        <p:spPr>
          <a:xfrm>
            <a:off x="807575" y="5442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Keras.io (Reference implementation)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6" name="Google Shape;316;p39"/>
          <p:cNvSpPr txBox="1"/>
          <p:nvPr/>
        </p:nvSpPr>
        <p:spPr>
          <a:xfrm>
            <a:off x="816500" y="1463275"/>
            <a:ext cx="33870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import keras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7" name="Google Shape;317;p39"/>
          <p:cNvSpPr txBox="1">
            <a:spLocks noGrp="1"/>
          </p:cNvSpPr>
          <p:nvPr>
            <p:ph type="title"/>
          </p:nvPr>
        </p:nvSpPr>
        <p:spPr>
          <a:xfrm>
            <a:off x="807575" y="2083750"/>
            <a:ext cx="8503800" cy="7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implementation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8" name="Google Shape;318;p39"/>
          <p:cNvSpPr txBox="1"/>
          <p:nvPr/>
        </p:nvSpPr>
        <p:spPr>
          <a:xfrm>
            <a:off x="875325" y="2762563"/>
            <a:ext cx="49491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from tensorflow import keras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9" name="Google Shape;319;p39"/>
          <p:cNvSpPr/>
          <p:nvPr/>
        </p:nvSpPr>
        <p:spPr>
          <a:xfrm>
            <a:off x="5415550" y="3905600"/>
            <a:ext cx="3014100" cy="731700"/>
          </a:xfrm>
          <a:prstGeom prst="roundRect">
            <a:avLst>
              <a:gd name="adj" fmla="val 16667"/>
            </a:avLst>
          </a:prstGeom>
          <a:solidFill>
            <a:srgbClr val="FF6C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TensorFlow’s implementation (a superset, built-in to TF)</a:t>
            </a:r>
            <a:endParaRPr/>
          </a:p>
        </p:txBody>
      </p:sp>
      <p:sp>
        <p:nvSpPr>
          <p:cNvPr id="320" name="Google Shape;320;p39"/>
          <p:cNvSpPr/>
          <p:nvPr/>
        </p:nvSpPr>
        <p:spPr>
          <a:xfrm>
            <a:off x="5489397" y="4071964"/>
            <a:ext cx="178500" cy="160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0"/>
          <p:cNvSpPr txBox="1">
            <a:spLocks noGrp="1"/>
          </p:cNvSpPr>
          <p:nvPr>
            <p:ph type="title"/>
          </p:nvPr>
        </p:nvSpPr>
        <p:spPr>
          <a:xfrm>
            <a:off x="727793" y="5524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For beginners 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326" name="Google Shape;326;p40"/>
          <p:cNvSpPr txBox="1"/>
          <p:nvPr/>
        </p:nvSpPr>
        <p:spPr>
          <a:xfrm>
            <a:off x="742932" y="1391525"/>
            <a:ext cx="8065800" cy="30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definition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 = tf.keras.models.Sequential(...)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compilation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model.compile(...)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fitting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model.fit(...)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</a:t>
            </a:r>
            <a:endParaRPr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ACE2E41-1F6C-AABF-DF29-4A3D7B7164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7026" y="127396"/>
            <a:ext cx="2000250" cy="17145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1"/>
          <p:cNvSpPr txBox="1">
            <a:spLocks noGrp="1"/>
          </p:cNvSpPr>
          <p:nvPr>
            <p:ph type="title"/>
          </p:nvPr>
        </p:nvSpPr>
        <p:spPr>
          <a:xfrm>
            <a:off x="77020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Sequential() model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32" name="Google Shape;332;p41"/>
          <p:cNvSpPr txBox="1"/>
          <p:nvPr/>
        </p:nvSpPr>
        <p:spPr>
          <a:xfrm>
            <a:off x="810975" y="1369050"/>
            <a:ext cx="8444100" cy="25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 = tf.keras.models.Sequential([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tf.keras.layers.Flatten(),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tf.keras.layers.Dense(512, activation='relu'),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tf.keras.layers.Dropout(0.2),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tf.keras.layers.Dense(10, activation='softmax')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3" name="Google Shape;333;p41"/>
          <p:cNvSpPr txBox="1"/>
          <p:nvPr/>
        </p:nvSpPr>
        <p:spPr>
          <a:xfrm>
            <a:off x="810975" y="3846875"/>
            <a:ext cx="7274700" cy="8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A sequence of layers stacked one after the other</a:t>
            </a:r>
            <a:endParaRPr sz="2400" b="1">
              <a:solidFill>
                <a:srgbClr val="FF6C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2"/>
          <p:cNvSpPr txBox="1">
            <a:spLocks noGrp="1"/>
          </p:cNvSpPr>
          <p:nvPr>
            <p:ph type="title"/>
          </p:nvPr>
        </p:nvSpPr>
        <p:spPr>
          <a:xfrm>
            <a:off x="770200" y="4273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Sequential() model - beginners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39" name="Google Shape;339;p42"/>
          <p:cNvSpPr txBox="1"/>
          <p:nvPr/>
        </p:nvSpPr>
        <p:spPr>
          <a:xfrm>
            <a:off x="770200" y="1398150"/>
            <a:ext cx="7135800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 = tf.keras.models.Sequential([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tf.keras.layers.Flatten(),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tf.keras.layers.Dense(512, activation='relu'),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tf.keras.layers.Dense(10, activation='softmax')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model.compile(optimizer='adam',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      loss='sparse_categorical_crossentropy',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      metrics=['accuracy'])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model.fit(x_train, y_train, epochs=5)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model.evaluate(x_test, y_test)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3"/>
          <p:cNvSpPr txBox="1">
            <a:spLocks noGrp="1"/>
          </p:cNvSpPr>
          <p:nvPr>
            <p:ph type="title"/>
          </p:nvPr>
        </p:nvSpPr>
        <p:spPr>
          <a:xfrm>
            <a:off x="727800" y="4709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Sequential() model - experts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45" name="Google Shape;345;p43"/>
          <p:cNvSpPr txBox="1"/>
          <p:nvPr/>
        </p:nvSpPr>
        <p:spPr>
          <a:xfrm>
            <a:off x="762050" y="1487775"/>
            <a:ext cx="71358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MyModel(tf.keras.Model):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def __init__(self, num_classes=10):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super(MyModel, self).__init__(name='my_model')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self.dense_1 = layers.Dense(32, activation='relu')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self.dense_2 = layers.Dense(num_classes,activation='sigmoid')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def call(self, inputs):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x = self.dense_1(inputs)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return self.dense_2(x)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Sequential()</a:t>
            </a:r>
            <a:r>
              <a:rPr lang="en"/>
              <a:t> model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5"/>
          <p:cNvSpPr txBox="1">
            <a:spLocks noGrp="1"/>
          </p:cNvSpPr>
          <p:nvPr>
            <p:ph type="title"/>
          </p:nvPr>
        </p:nvSpPr>
        <p:spPr>
          <a:xfrm>
            <a:off x="770225" y="5931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Sequential() model</a:t>
            </a:r>
            <a:endParaRPr/>
          </a:p>
        </p:txBody>
      </p:sp>
      <p:sp>
        <p:nvSpPr>
          <p:cNvPr id="356" name="Google Shape;356;p45"/>
          <p:cNvSpPr txBox="1"/>
          <p:nvPr/>
        </p:nvSpPr>
        <p:spPr>
          <a:xfrm>
            <a:off x="805925" y="1322675"/>
            <a:ext cx="7997400" cy="8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The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Sequential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model is a linear stack of layers.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You can create a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Sequential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model by passing a list of layer instances to the constructor: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57" name="Google Shape;357;p45"/>
          <p:cNvSpPr txBox="1"/>
          <p:nvPr/>
        </p:nvSpPr>
        <p:spPr>
          <a:xfrm>
            <a:off x="855250" y="2295000"/>
            <a:ext cx="7795500" cy="26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keras.models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Sequential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keras.layers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Dense, Activation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 = Sequential([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input_shape=(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,)),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'relu'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'softmax'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6"/>
          <p:cNvSpPr txBox="1">
            <a:spLocks noGrp="1"/>
          </p:cNvSpPr>
          <p:nvPr>
            <p:ph type="title"/>
          </p:nvPr>
        </p:nvSpPr>
        <p:spPr>
          <a:xfrm>
            <a:off x="827275" y="5279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Sequential() model</a:t>
            </a:r>
            <a:endParaRPr/>
          </a:p>
        </p:txBody>
      </p:sp>
      <p:sp>
        <p:nvSpPr>
          <p:cNvPr id="363" name="Google Shape;363;p46"/>
          <p:cNvSpPr txBox="1"/>
          <p:nvPr/>
        </p:nvSpPr>
        <p:spPr>
          <a:xfrm>
            <a:off x="810975" y="1541850"/>
            <a:ext cx="66393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You can also simply add layers via the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.add()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method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64" name="Google Shape;364;p46"/>
          <p:cNvSpPr txBox="1"/>
          <p:nvPr/>
        </p:nvSpPr>
        <p:spPr>
          <a:xfrm>
            <a:off x="770225" y="2190750"/>
            <a:ext cx="59649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 = Sequential()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model.add(Dense(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input_dim=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model.add(Activation(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'relu'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7"/>
          <p:cNvSpPr txBox="1">
            <a:spLocks noGrp="1"/>
          </p:cNvSpPr>
          <p:nvPr>
            <p:ph type="title"/>
          </p:nvPr>
        </p:nvSpPr>
        <p:spPr>
          <a:xfrm>
            <a:off x="77835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Compilation</a:t>
            </a:r>
            <a:endParaRPr/>
          </a:p>
        </p:txBody>
      </p:sp>
      <p:sp>
        <p:nvSpPr>
          <p:cNvPr id="370" name="Google Shape;370;p47"/>
          <p:cNvSpPr txBox="1"/>
          <p:nvPr/>
        </p:nvSpPr>
        <p:spPr>
          <a:xfrm>
            <a:off x="778350" y="1412750"/>
            <a:ext cx="76884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Before training a model, you need to configure the learning process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71" name="Google Shape;371;p47"/>
          <p:cNvSpPr txBox="1"/>
          <p:nvPr/>
        </p:nvSpPr>
        <p:spPr>
          <a:xfrm>
            <a:off x="778350" y="2127125"/>
            <a:ext cx="70188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model.compile(optimizer=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'rmsprop'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loss=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'categorical_crossentropy'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metrics=[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'accuracy'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8"/>
          <p:cNvSpPr txBox="1">
            <a:spLocks noGrp="1"/>
          </p:cNvSpPr>
          <p:nvPr>
            <p:ph type="title"/>
          </p:nvPr>
        </p:nvSpPr>
        <p:spPr>
          <a:xfrm>
            <a:off x="778350" y="585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</a:t>
            </a:r>
            <a:endParaRPr/>
          </a:p>
        </p:txBody>
      </p:sp>
      <p:sp>
        <p:nvSpPr>
          <p:cNvPr id="377" name="Google Shape;377;p48"/>
          <p:cNvSpPr txBox="1"/>
          <p:nvPr/>
        </p:nvSpPr>
        <p:spPr>
          <a:xfrm>
            <a:off x="778350" y="1453550"/>
            <a:ext cx="76884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Keras models are trained on Numpy arrays of input data and labels.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78" name="Google Shape;378;p48"/>
          <p:cNvSpPr txBox="1"/>
          <p:nvPr/>
        </p:nvSpPr>
        <p:spPr>
          <a:xfrm>
            <a:off x="778350" y="2053550"/>
            <a:ext cx="70188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model.fit(x_train, y_train, epochs=5)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Layers in Keras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0"/>
          <p:cNvSpPr txBox="1">
            <a:spLocks noGrp="1"/>
          </p:cNvSpPr>
          <p:nvPr>
            <p:ph type="title"/>
          </p:nvPr>
        </p:nvSpPr>
        <p:spPr>
          <a:xfrm>
            <a:off x="727800" y="585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keras.layers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89" name="Google Shape;389;p50"/>
          <p:cNvSpPr txBox="1"/>
          <p:nvPr/>
        </p:nvSpPr>
        <p:spPr>
          <a:xfrm>
            <a:off x="701950" y="1959825"/>
            <a:ext cx="79767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from keras.layers import Dense, Conv2D, MaxPooling2D, Dropout, Flatten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0" name="Google Shape;390;p50"/>
          <p:cNvSpPr txBox="1"/>
          <p:nvPr/>
        </p:nvSpPr>
        <p:spPr>
          <a:xfrm>
            <a:off x="701950" y="2987450"/>
            <a:ext cx="8399700" cy="19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keras.layers.Dense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keras.layers.Conv2D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keras.layers.MaxPooling2D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keras.layers.Dropout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keras.layers.Flatten</a:t>
            </a:r>
            <a:endParaRPr/>
          </a:p>
        </p:txBody>
      </p:sp>
      <p:sp>
        <p:nvSpPr>
          <p:cNvPr id="391" name="Google Shape;391;p50"/>
          <p:cNvSpPr txBox="1">
            <a:spLocks noGrp="1"/>
          </p:cNvSpPr>
          <p:nvPr>
            <p:ph type="title"/>
          </p:nvPr>
        </p:nvSpPr>
        <p:spPr>
          <a:xfrm>
            <a:off x="701950" y="1456238"/>
            <a:ext cx="85038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Most used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>
            <a:spLocks noGrp="1"/>
          </p:cNvSpPr>
          <p:nvPr>
            <p:ph type="title"/>
          </p:nvPr>
        </p:nvSpPr>
        <p:spPr>
          <a:xfrm>
            <a:off x="622325" y="411575"/>
            <a:ext cx="82017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TensorFlow 1.x/2.x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88" name="Google Shape;188;p24"/>
          <p:cNvSpPr txBox="1"/>
          <p:nvPr/>
        </p:nvSpPr>
        <p:spPr>
          <a:xfrm>
            <a:off x="1598400" y="1482325"/>
            <a:ext cx="5947200" cy="28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An open source Deep Learning library</a:t>
            </a:r>
            <a:endParaRPr sz="2000" b="1">
              <a:solidFill>
                <a:srgbClr val="FF6C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Char char="●"/>
            </a:pP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&gt;1,800 contributors worldwide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Apache 2.0 license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Released by Google in 2015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TensorFlow 2.0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 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Easier to learn and use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For 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beginners</a:t>
            </a: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 and 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experts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Available today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89" name="Google Shape;189;p24"/>
          <p:cNvPicPr preferRelativeResize="0"/>
          <p:nvPr/>
        </p:nvPicPr>
        <p:blipFill rotWithShape="1">
          <a:blip r:embed="rId3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1"/>
          <p:cNvSpPr txBox="1">
            <a:spLocks noGrp="1"/>
          </p:cNvSpPr>
          <p:nvPr>
            <p:ph type="title"/>
          </p:nvPr>
        </p:nvSpPr>
        <p:spPr>
          <a:xfrm>
            <a:off x="692357" y="4815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custom layer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97" name="Google Shape;397;p51"/>
          <p:cNvSpPr txBox="1"/>
          <p:nvPr/>
        </p:nvSpPr>
        <p:spPr>
          <a:xfrm>
            <a:off x="692350" y="1300325"/>
            <a:ext cx="7135800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class Linear(layers.Layer):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def __init__(self, units=32, input_dim=32):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super(Linear, self).__init__()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w_init = tf.random_normal_initializer()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self.w = tf.Variable(initial_value=w_init(shape=(input_dim, units),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                     dtype='float32'),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trainable=True)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b_init = tf.zeros_initializer()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self.b = tf.Variable(initial_value=b_init(shape=(units,),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                     dtype='float32'),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trainable=True)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def call(self, inputs):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return tf.matmul(inputs, self.w) + self.b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x = tf.ones((2, 2))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linear_layer = Linear(4, 2)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y = linear_layer(x)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2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 callback classes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3"/>
          <p:cNvSpPr txBox="1">
            <a:spLocks noGrp="1"/>
          </p:cNvSpPr>
          <p:nvPr>
            <p:ph type="title"/>
          </p:nvPr>
        </p:nvSpPr>
        <p:spPr>
          <a:xfrm>
            <a:off x="729442" y="6094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Introduction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08" name="Google Shape;408;p53"/>
          <p:cNvSpPr txBox="1"/>
          <p:nvPr/>
        </p:nvSpPr>
        <p:spPr>
          <a:xfrm>
            <a:off x="729450" y="1458875"/>
            <a:ext cx="8272500" cy="31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A custom callback is a powerful tool to customize the behavior of a Keras model during training, evaluation, or inference, including reading/changing the Keras model.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“In Keras,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is a python class meant to be subclassed to provide specific functionality, with a set of methods called at various stages of training (including batch/epoch start and ends), testing, and predicting. “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409" name="Google Shape;409;p53"/>
          <p:cNvSpPr txBox="1"/>
          <p:nvPr/>
        </p:nvSpPr>
        <p:spPr>
          <a:xfrm>
            <a:off x="4673025" y="4698300"/>
            <a:ext cx="42372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000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https://www.tensorflow.org/guide/keras/custom_callback</a:t>
            </a:r>
            <a:endParaRPr sz="10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4"/>
          <p:cNvSpPr txBox="1">
            <a:spLocks noGrp="1"/>
          </p:cNvSpPr>
          <p:nvPr>
            <p:ph type="title"/>
          </p:nvPr>
        </p:nvSpPr>
        <p:spPr>
          <a:xfrm>
            <a:off x="72780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Custom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>
                <a:solidFill>
                  <a:srgbClr val="000000"/>
                </a:solidFill>
              </a:rPr>
              <a:t> methods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15" name="Google Shape;415;p54"/>
          <p:cNvSpPr txBox="1"/>
          <p:nvPr/>
        </p:nvSpPr>
        <p:spPr>
          <a:xfrm>
            <a:off x="710495" y="1320200"/>
            <a:ext cx="8400900" cy="3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on_train_begin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beginning of training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on_train_end: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training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on_epoch_begin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start of an epoch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on_epoch_end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an epoch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on_batch_begin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right before processing a batch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on_batch_end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a batch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5"/>
          <p:cNvSpPr txBox="1">
            <a:spLocks noGrp="1"/>
          </p:cNvSpPr>
          <p:nvPr>
            <p:ph type="title"/>
          </p:nvPr>
        </p:nvSpPr>
        <p:spPr>
          <a:xfrm>
            <a:off x="727800" y="4709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</a:t>
            </a: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1" name="Google Shape;421;p55"/>
          <p:cNvSpPr txBox="1"/>
          <p:nvPr/>
        </p:nvSpPr>
        <p:spPr>
          <a:xfrm>
            <a:off x="678892" y="1314225"/>
            <a:ext cx="7135800" cy="12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CustomCallback1(keras.callbacks.Callback):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def on_epoch_end(self, epoch, logs={}):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print ("Just finished epoch", epoch)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print (logs)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return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2" name="Google Shape;422;p55"/>
          <p:cNvSpPr txBox="1"/>
          <p:nvPr/>
        </p:nvSpPr>
        <p:spPr>
          <a:xfrm>
            <a:off x="727800" y="3314175"/>
            <a:ext cx="7079100" cy="1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CC1 = CustomCallback1()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model.fit(train_images, train_labels, epochs = 2,validation_data =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(test_images,test_labels), callbacks = [CC1])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{'val_loss': 0.2545496598124504, 'val_acc': 0.9244, 'loss': 0.05098680723309517, 'acc': 0.9878}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3" name="Google Shape;423;p55"/>
          <p:cNvSpPr txBox="1">
            <a:spLocks noGrp="1"/>
          </p:cNvSpPr>
          <p:nvPr>
            <p:ph type="title"/>
          </p:nvPr>
        </p:nvSpPr>
        <p:spPr>
          <a:xfrm>
            <a:off x="727800" y="2542125"/>
            <a:ext cx="8503800" cy="6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 sz="3600">
                <a:solidFill>
                  <a:srgbClr val="000000"/>
                </a:solidFill>
              </a:rPr>
              <a:t> during training</a:t>
            </a:r>
            <a:endParaRPr sz="3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6"/>
          <p:cNvSpPr txBox="1">
            <a:spLocks noGrp="1"/>
          </p:cNvSpPr>
          <p:nvPr>
            <p:ph type="title"/>
          </p:nvPr>
        </p:nvSpPr>
        <p:spPr>
          <a:xfrm>
            <a:off x="713305" y="4407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</a:t>
            </a: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9" name="Google Shape;429;p56"/>
          <p:cNvSpPr txBox="1"/>
          <p:nvPr/>
        </p:nvSpPr>
        <p:spPr>
          <a:xfrm>
            <a:off x="670322" y="1268400"/>
            <a:ext cx="8302500" cy="24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CustomCallback3(keras.callbacks.Callback): 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def on_epoch_end(self, epoch, logs={}):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("Just finished epoch", epoch)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('Loss evaluated on the validation dataset  =',logs.get('val_loss'))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('Accuracy reached is', logs.get('acc')) return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0" name="Google Shape;430;p56"/>
          <p:cNvSpPr txBox="1"/>
          <p:nvPr/>
        </p:nvSpPr>
        <p:spPr>
          <a:xfrm>
            <a:off x="735536" y="3016800"/>
            <a:ext cx="83025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Just finished epoch 0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Loss evaluated on the validation dataset = 0.2546206972360611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1" name="Google Shape;431;p56"/>
          <p:cNvSpPr txBox="1"/>
          <p:nvPr/>
        </p:nvSpPr>
        <p:spPr>
          <a:xfrm>
            <a:off x="713300" y="4547550"/>
            <a:ext cx="81462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if (epoch % 10 == 0):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2" name="Google Shape;432;p56"/>
          <p:cNvSpPr txBox="1">
            <a:spLocks noGrp="1"/>
          </p:cNvSpPr>
          <p:nvPr>
            <p:ph type="title"/>
          </p:nvPr>
        </p:nvSpPr>
        <p:spPr>
          <a:xfrm>
            <a:off x="645871" y="3674094"/>
            <a:ext cx="8503800" cy="8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Frequency of logging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5524" y="707350"/>
            <a:ext cx="5138552" cy="4258501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57"/>
          <p:cNvSpPr txBox="1">
            <a:spLocks noGrp="1"/>
          </p:cNvSpPr>
          <p:nvPr>
            <p:ph type="title" idx="4294967295"/>
          </p:nvPr>
        </p:nvSpPr>
        <p:spPr>
          <a:xfrm>
            <a:off x="320100" y="18050"/>
            <a:ext cx="8503800" cy="8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Pre-ready callbacks</a:t>
            </a:r>
            <a:endParaRPr sz="3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9" name="Google Shape;439;p57"/>
          <p:cNvSpPr txBox="1"/>
          <p:nvPr/>
        </p:nvSpPr>
        <p:spPr>
          <a:xfrm rot="-5400000">
            <a:off x="6535925" y="2379150"/>
            <a:ext cx="4673100" cy="3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https://www.tensorflow.org/versions/r2.0/api_docs/python/tf/keras/callbacks</a:t>
            </a:r>
            <a:endParaRPr sz="9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8"/>
          <p:cNvSpPr txBox="1">
            <a:spLocks noGrp="1"/>
          </p:cNvSpPr>
          <p:nvPr>
            <p:ph type="title"/>
          </p:nvPr>
        </p:nvSpPr>
        <p:spPr>
          <a:xfrm>
            <a:off x="727800" y="5116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Multiple Callbacks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45" name="Google Shape;445;p58"/>
          <p:cNvSpPr txBox="1"/>
          <p:nvPr/>
        </p:nvSpPr>
        <p:spPr>
          <a:xfrm>
            <a:off x="795600" y="2200875"/>
            <a:ext cx="8348400" cy="28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model.fit(x_train, y_train,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batch_size=64,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steps_per_epoch=5,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epochs=15,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verbose=0,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callbacks=[LossAndErrorPrintingCallback(), 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       LearningRateScheduler(lr_schedule)])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6" name="Google Shape;446;p58"/>
          <p:cNvSpPr txBox="1"/>
          <p:nvPr/>
        </p:nvSpPr>
        <p:spPr>
          <a:xfrm>
            <a:off x="795600" y="1507625"/>
            <a:ext cx="83484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Multiple callbacks can be used as a simple list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60"/>
          <p:cNvSpPr txBox="1">
            <a:spLocks noGrp="1"/>
          </p:cNvSpPr>
          <p:nvPr>
            <p:ph type="title"/>
          </p:nvPr>
        </p:nvSpPr>
        <p:spPr>
          <a:xfrm>
            <a:off x="752550" y="560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an introduction</a:t>
            </a:r>
            <a:endParaRPr/>
          </a:p>
        </p:txBody>
      </p:sp>
      <p:sp>
        <p:nvSpPr>
          <p:cNvPr id="457" name="Google Shape;457;p60"/>
          <p:cNvSpPr txBox="1"/>
          <p:nvPr/>
        </p:nvSpPr>
        <p:spPr>
          <a:xfrm>
            <a:off x="704996" y="1753333"/>
            <a:ext cx="7783500" cy="27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The Keras functional API is the way to go for defining complex models, such as multi-output models, directed acyclic graphs, models with shared layers or for example residual neural networks.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5"/>
          <p:cNvPicPr preferRelativeResize="0"/>
          <p:nvPr/>
        </p:nvPicPr>
        <p:blipFill rotWithShape="1">
          <a:blip r:embed="rId3">
            <a:alphaModFix/>
          </a:blip>
          <a:srcRect l="-6880" t="1426" r="6879" b="7730"/>
          <a:stretch/>
        </p:blipFill>
        <p:spPr>
          <a:xfrm>
            <a:off x="523875" y="652525"/>
            <a:ext cx="8096251" cy="414104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5"/>
          <p:cNvSpPr txBox="1">
            <a:spLocks noGrp="1"/>
          </p:cNvSpPr>
          <p:nvPr>
            <p:ph type="title" idx="4294967295"/>
          </p:nvPr>
        </p:nvSpPr>
        <p:spPr>
          <a:xfrm>
            <a:off x="580825" y="92600"/>
            <a:ext cx="82515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TensorFlow architecture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96" name="Google Shape;196;p25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97" name="Google Shape;197;p25"/>
          <p:cNvPicPr preferRelativeResize="0"/>
          <p:nvPr/>
        </p:nvPicPr>
        <p:blipFill rotWithShape="1">
          <a:blip r:embed="rId4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1"/>
          <p:cNvSpPr txBox="1">
            <a:spLocks noGrp="1"/>
          </p:cNvSpPr>
          <p:nvPr>
            <p:ph type="title"/>
          </p:nvPr>
        </p:nvSpPr>
        <p:spPr>
          <a:xfrm>
            <a:off x="727800" y="4953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Keras Functional APIs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3" name="Google Shape;463;p61"/>
          <p:cNvSpPr txBox="1"/>
          <p:nvPr/>
        </p:nvSpPr>
        <p:spPr>
          <a:xfrm>
            <a:off x="673425" y="1980250"/>
            <a:ext cx="8302500" cy="29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from keras.layers import Input, Dense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from keras.models import Model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inputs = Input(shape=(784,))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output_1 = Dense(64, activation='relu')(inputs)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output_2 = Dense(64, activation='relu')(output_1)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predictions = Dense(10, activation='softmax')(output_2)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 = Model(inputs=inputs, outputs=predictions)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4" name="Google Shape;464;p61"/>
          <p:cNvSpPr txBox="1">
            <a:spLocks noGrp="1"/>
          </p:cNvSpPr>
          <p:nvPr>
            <p:ph type="title"/>
          </p:nvPr>
        </p:nvSpPr>
        <p:spPr>
          <a:xfrm>
            <a:off x="727800" y="1348450"/>
            <a:ext cx="85038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Model definition</a:t>
            </a:r>
            <a:endParaRPr sz="3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2"/>
          <p:cNvSpPr txBox="1">
            <a:spLocks noGrp="1"/>
          </p:cNvSpPr>
          <p:nvPr>
            <p:ph type="title"/>
          </p:nvPr>
        </p:nvSpPr>
        <p:spPr>
          <a:xfrm>
            <a:off x="727800" y="5116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Keras Functional APIs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0" name="Google Shape;470;p62"/>
          <p:cNvSpPr txBox="1"/>
          <p:nvPr/>
        </p:nvSpPr>
        <p:spPr>
          <a:xfrm>
            <a:off x="727800" y="2241725"/>
            <a:ext cx="8302500" cy="16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model.compile(optimizer='rmsprop',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loss='categorical_crossentropy',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metrics=['accuracy'])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model.fit(data, labels) 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1" name="Google Shape;471;p62"/>
          <p:cNvSpPr txBox="1">
            <a:spLocks noGrp="1"/>
          </p:cNvSpPr>
          <p:nvPr>
            <p:ph type="title"/>
          </p:nvPr>
        </p:nvSpPr>
        <p:spPr>
          <a:xfrm>
            <a:off x="727789" y="1398000"/>
            <a:ext cx="85038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Compiling and training remain the same</a:t>
            </a:r>
            <a:endParaRPr sz="3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63"/>
          <p:cNvSpPr txBox="1">
            <a:spLocks noGrp="1"/>
          </p:cNvSpPr>
          <p:nvPr>
            <p:ph type="title"/>
          </p:nvPr>
        </p:nvSpPr>
        <p:spPr>
          <a:xfrm>
            <a:off x="767925" y="49592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everything is a layer</a:t>
            </a:r>
            <a:endParaRPr/>
          </a:p>
        </p:txBody>
      </p:sp>
      <p:sp>
        <p:nvSpPr>
          <p:cNvPr id="477" name="Google Shape;477;p63"/>
          <p:cNvSpPr txBox="1"/>
          <p:nvPr/>
        </p:nvSpPr>
        <p:spPr>
          <a:xfrm>
            <a:off x="767925" y="1522350"/>
            <a:ext cx="7783500" cy="27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With the functional API, it is easy to reuse trained models: you can treat any model as if it were a layer, by calling it on a tensor. Note that by calling a model you aren't just reusing the architecture of the model, you are also reusing its weights.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4"/>
          <p:cNvSpPr txBox="1">
            <a:spLocks noGrp="1"/>
          </p:cNvSpPr>
          <p:nvPr>
            <p:ph type="title"/>
          </p:nvPr>
        </p:nvSpPr>
        <p:spPr>
          <a:xfrm>
            <a:off x="784475" y="534525"/>
            <a:ext cx="8520600" cy="5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everything is a layer</a:t>
            </a:r>
            <a:endParaRPr/>
          </a:p>
        </p:txBody>
      </p:sp>
      <p:sp>
        <p:nvSpPr>
          <p:cNvPr id="483" name="Google Shape;483;p64"/>
          <p:cNvSpPr txBox="1"/>
          <p:nvPr/>
        </p:nvSpPr>
        <p:spPr>
          <a:xfrm>
            <a:off x="737200" y="1404825"/>
            <a:ext cx="7783500" cy="17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This can allow, for instance, to quickly create models that can process sequences of inputs. You could turn an image classification model into a video classification model, in just one line.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484" name="Google Shape;484;p64"/>
          <p:cNvSpPr txBox="1"/>
          <p:nvPr/>
        </p:nvSpPr>
        <p:spPr>
          <a:xfrm>
            <a:off x="851000" y="3291150"/>
            <a:ext cx="81402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keras.layers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TimeDistributed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input_sequences = Input(shape=(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processed_sequences = TimeDistributed(model)(input_sequences)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acceleration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6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Using hardware acceleration in Google Colab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495" name="Google Shape;49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955" y="844525"/>
            <a:ext cx="2160770" cy="306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1875" y="940312"/>
            <a:ext cx="3841061" cy="2872574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66"/>
          <p:cNvSpPr txBox="1"/>
          <p:nvPr/>
        </p:nvSpPr>
        <p:spPr>
          <a:xfrm>
            <a:off x="568975" y="3997975"/>
            <a:ext cx="78441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Changing the Hardware accelerator setting will make restarting the runtime necessary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7"/>
          <p:cNvSpPr txBox="1">
            <a:spLocks noGrp="1"/>
          </p:cNvSpPr>
          <p:nvPr>
            <p:ph type="title"/>
          </p:nvPr>
        </p:nvSpPr>
        <p:spPr>
          <a:xfrm>
            <a:off x="727800" y="511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Testing presence of a GPU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3" name="Google Shape;503;p67"/>
          <p:cNvSpPr txBox="1"/>
          <p:nvPr/>
        </p:nvSpPr>
        <p:spPr>
          <a:xfrm>
            <a:off x="784075" y="1467275"/>
            <a:ext cx="8302500" cy="6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print(tf.test.is_gpu_available())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4" name="Google Shape;504;p67"/>
          <p:cNvSpPr txBox="1"/>
          <p:nvPr/>
        </p:nvSpPr>
        <p:spPr>
          <a:xfrm>
            <a:off x="784075" y="2305475"/>
            <a:ext cx="83025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device_name = tf.test.gpu_device_name()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if device_name != '/device:GPU:0':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raise SystemError('GPU device not found.')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print('Found GPU at: {}'.format(device_name))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8"/>
          <p:cNvSpPr txBox="1">
            <a:spLocks noGrp="1"/>
          </p:cNvSpPr>
          <p:nvPr>
            <p:ph type="title"/>
          </p:nvPr>
        </p:nvSpPr>
        <p:spPr>
          <a:xfrm>
            <a:off x="727800" y="560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Putting operations on a device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0" name="Google Shape;510;p68"/>
          <p:cNvSpPr txBox="1"/>
          <p:nvPr/>
        </p:nvSpPr>
        <p:spPr>
          <a:xfrm>
            <a:off x="678075" y="1571125"/>
            <a:ext cx="8302500" cy="25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with tf.device('/gpu:0'):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# Your code here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with tf.device('/cpu:0'):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# Your code here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 txBox="1">
            <a:spLocks noGrp="1"/>
          </p:cNvSpPr>
          <p:nvPr>
            <p:ph type="title"/>
          </p:nvPr>
        </p:nvSpPr>
        <p:spPr>
          <a:xfrm>
            <a:off x="793764" y="14315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Training Workflow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03" name="Google Shape;203;p26"/>
          <p:cNvCxnSpPr/>
          <p:nvPr/>
        </p:nvCxnSpPr>
        <p:spPr>
          <a:xfrm>
            <a:off x="6493789" y="1815030"/>
            <a:ext cx="48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4" name="Google Shape;204;p26"/>
          <p:cNvCxnSpPr/>
          <p:nvPr/>
        </p:nvCxnSpPr>
        <p:spPr>
          <a:xfrm>
            <a:off x="2199692" y="1815172"/>
            <a:ext cx="32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5" name="Google Shape;205;p26"/>
          <p:cNvCxnSpPr/>
          <p:nvPr/>
        </p:nvCxnSpPr>
        <p:spPr>
          <a:xfrm>
            <a:off x="4443882" y="1815172"/>
            <a:ext cx="32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6" name="Google Shape;206;p26"/>
          <p:cNvSpPr/>
          <p:nvPr/>
        </p:nvSpPr>
        <p:spPr>
          <a:xfrm>
            <a:off x="352500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Data Ingestion and Transformation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7" name="Google Shape;207;p26"/>
          <p:cNvSpPr/>
          <p:nvPr/>
        </p:nvSpPr>
        <p:spPr>
          <a:xfrm>
            <a:off x="2564650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Model Building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8" name="Google Shape;208;p26"/>
          <p:cNvSpPr/>
          <p:nvPr/>
        </p:nvSpPr>
        <p:spPr>
          <a:xfrm>
            <a:off x="4776801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Training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9" name="Google Shape;209;p26"/>
          <p:cNvSpPr/>
          <p:nvPr/>
        </p:nvSpPr>
        <p:spPr>
          <a:xfrm>
            <a:off x="6988951" y="1440404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Saving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0" name="Google Shape;210;p26"/>
          <p:cNvSpPr/>
          <p:nvPr/>
        </p:nvSpPr>
        <p:spPr>
          <a:xfrm>
            <a:off x="579228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tf.data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Feature Columns</a:t>
            </a:r>
            <a:endParaRPr sz="1400"/>
          </a:p>
        </p:txBody>
      </p:sp>
      <p:sp>
        <p:nvSpPr>
          <p:cNvPr id="211" name="Google Shape;211;p26"/>
          <p:cNvSpPr/>
          <p:nvPr/>
        </p:nvSpPr>
        <p:spPr>
          <a:xfrm>
            <a:off x="2792708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Keras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Premade Estimators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Custom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2" name="Google Shape;212;p26"/>
          <p:cNvSpPr/>
          <p:nvPr/>
        </p:nvSpPr>
        <p:spPr>
          <a:xfrm>
            <a:off x="4999419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Eager Execution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Autograph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Distribution Strategy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Tensorboard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3" name="Google Shape;213;p26"/>
          <p:cNvSpPr/>
          <p:nvPr/>
        </p:nvSpPr>
        <p:spPr>
          <a:xfrm>
            <a:off x="7206131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SavedModel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4" name="Google Shape;214;p26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</a:t>
            </a:r>
            <a:endParaRPr/>
          </a:p>
        </p:txBody>
      </p:sp>
      <p:pic>
        <p:nvPicPr>
          <p:cNvPr id="220" name="Google Shape;22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7"/>
          <p:cNvSpPr txBox="1"/>
          <p:nvPr/>
        </p:nvSpPr>
        <p:spPr>
          <a:xfrm>
            <a:off x="3916125" y="4059750"/>
            <a:ext cx="1403400" cy="8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37474F"/>
                </a:solidFill>
                <a:latin typeface="Raleway"/>
                <a:ea typeface="Raleway"/>
                <a:cs typeface="Raleway"/>
                <a:sym typeface="Raleway"/>
              </a:rPr>
              <a:t>2.x</a:t>
            </a:r>
            <a:endParaRPr sz="6000" b="1">
              <a:solidFill>
                <a:srgbClr val="37474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8"/>
          <p:cNvSpPr txBox="1">
            <a:spLocks noGrp="1"/>
          </p:cNvSpPr>
          <p:nvPr>
            <p:ph type="title" idx="4294967295"/>
          </p:nvPr>
        </p:nvSpPr>
        <p:spPr>
          <a:xfrm>
            <a:off x="3033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new in TF2.o</a:t>
            </a:r>
            <a:endParaRPr/>
          </a:p>
        </p:txBody>
      </p:sp>
      <p:sp>
        <p:nvSpPr>
          <p:cNvPr id="227" name="Google Shape;227;p28"/>
          <p:cNvSpPr txBox="1"/>
          <p:nvPr/>
        </p:nvSpPr>
        <p:spPr>
          <a:xfrm>
            <a:off x="448050" y="711750"/>
            <a:ext cx="8231100" cy="41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Easy model building with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Keras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and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eager execution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(activated by default in TF2.0).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Robust model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deployment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in production on any platform.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Powerful experimentation for research.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Simplifying the API by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cleaning up deprecated APIs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and reducing duplication (relevant in case you have code developed in TensorFlow 1.X and you need to convert it)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Load your data using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tf.data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 Training data is read using input pipelines which are created using tf.data.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Build, train and validate your model with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tf.keras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, or use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Premade Estimators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TensorFlow Hub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Run and debug with eager execution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, then use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tf.function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for the benefits of graphs. 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Use Distribution Strategies for distributed training.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hardware accelerators like CPUs, GPUs, and TPUs; you can enable training workloads to be distributed to single-node/multi-accelerator as well as multi-node/multi-accelerator configurations, including TPU Pods.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Export to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SavedModel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 TensorFlow will standardize on SavedModel as an interchange format for TensorFlow Serving, TensorFlow Lite, TensorFlow.js, TensorFlow Hub, and more.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Tensorflow Datasets</a:t>
            </a:r>
            <a:endParaRPr sz="1300" b="1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9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tensorflow-gpu</a:t>
            </a:r>
            <a:r>
              <a:rPr lang="en"/>
              <a:t> version dependencies</a:t>
            </a:r>
            <a:endParaRPr/>
          </a:p>
        </p:txBody>
      </p:sp>
      <p:pic>
        <p:nvPicPr>
          <p:cNvPr id="233" name="Google Shape;23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36350"/>
            <a:ext cx="8839200" cy="3432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9"/>
          <p:cNvSpPr txBox="1"/>
          <p:nvPr/>
        </p:nvSpPr>
        <p:spPr>
          <a:xfrm>
            <a:off x="7169050" y="4799125"/>
            <a:ext cx="19500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Source: TF documentation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 txBox="1">
            <a:spLocks noGrp="1"/>
          </p:cNvSpPr>
          <p:nvPr>
            <p:ph type="title"/>
          </p:nvPr>
        </p:nvSpPr>
        <p:spPr>
          <a:xfrm>
            <a:off x="815125" y="5361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Check the installed version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0" name="Google Shape;240;p30"/>
          <p:cNvSpPr txBox="1"/>
          <p:nvPr/>
        </p:nvSpPr>
        <p:spPr>
          <a:xfrm>
            <a:off x="815125" y="2301475"/>
            <a:ext cx="49599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import tensorflow as tf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print(tf.__version__)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1" name="Google Shape;241;p30"/>
          <p:cNvSpPr/>
          <p:nvPr/>
        </p:nvSpPr>
        <p:spPr>
          <a:xfrm>
            <a:off x="5649550" y="2301475"/>
            <a:ext cx="3014100" cy="948000"/>
          </a:xfrm>
          <a:prstGeom prst="roundRect">
            <a:avLst>
              <a:gd name="adj" fmla="val 16667"/>
            </a:avLst>
          </a:prstGeom>
          <a:solidFill>
            <a:srgbClr val="FF6C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When you change TF version you need to restart the runtime in Google Colab</a:t>
            </a:r>
            <a:endParaRPr/>
          </a:p>
        </p:txBody>
      </p:sp>
      <p:sp>
        <p:nvSpPr>
          <p:cNvPr id="242" name="Google Shape;242;p30"/>
          <p:cNvSpPr/>
          <p:nvPr/>
        </p:nvSpPr>
        <p:spPr>
          <a:xfrm>
            <a:off x="5723397" y="2467839"/>
            <a:ext cx="178500" cy="160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</TotalTime>
  <Words>2621</Words>
  <Application>Microsoft Macintosh PowerPoint</Application>
  <PresentationFormat>On-screen Show (16:9)</PresentationFormat>
  <Paragraphs>285</Paragraphs>
  <Slides>47</Slides>
  <Notes>47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8" baseType="lpstr">
      <vt:lpstr>Arial</vt:lpstr>
      <vt:lpstr>Consolas</vt:lpstr>
      <vt:lpstr>Courier New</vt:lpstr>
      <vt:lpstr>Lato</vt:lpstr>
      <vt:lpstr>Google Sans</vt:lpstr>
      <vt:lpstr>Roboto</vt:lpstr>
      <vt:lpstr>Google Sans Medium</vt:lpstr>
      <vt:lpstr>Roboto Mono</vt:lpstr>
      <vt:lpstr>Raleway</vt:lpstr>
      <vt:lpstr>Raleway Light</vt:lpstr>
      <vt:lpstr>Streamline</vt:lpstr>
      <vt:lpstr>Short Keras Introduction @DETERMINED 2022 Workshop</vt:lpstr>
      <vt:lpstr>TensorFlow 2.0</vt:lpstr>
      <vt:lpstr>TensorFlow 1.x/2.x</vt:lpstr>
      <vt:lpstr>TensorFlow architecture</vt:lpstr>
      <vt:lpstr>Training Workflow</vt:lpstr>
      <vt:lpstr>TensorFlow 2.0</vt:lpstr>
      <vt:lpstr>What is new in TF2.o</vt:lpstr>
      <vt:lpstr>tensorflow-gpu version dependencies</vt:lpstr>
      <vt:lpstr>Check the installed version</vt:lpstr>
      <vt:lpstr>TensorFlow 2.0 </vt:lpstr>
      <vt:lpstr>TensorFlow 2.0</vt:lpstr>
      <vt:lpstr>TensorFlow 2.0</vt:lpstr>
      <vt:lpstr>How to study TF2.0</vt:lpstr>
      <vt:lpstr>How to study TF2.0</vt:lpstr>
      <vt:lpstr>PowerPoint Presentation</vt:lpstr>
      <vt:lpstr>Keras</vt:lpstr>
      <vt:lpstr>PowerPoint Presentation</vt:lpstr>
      <vt:lpstr>Keras.io (Reference implementation)</vt:lpstr>
      <vt:lpstr>For beginners </vt:lpstr>
      <vt:lpstr>Sequential() model</vt:lpstr>
      <vt:lpstr>Sequential() model - beginners</vt:lpstr>
      <vt:lpstr>Sequential() model - experts</vt:lpstr>
      <vt:lpstr>Sequential() model</vt:lpstr>
      <vt:lpstr>Sequential() model</vt:lpstr>
      <vt:lpstr>Sequential() model</vt:lpstr>
      <vt:lpstr>Compilation</vt:lpstr>
      <vt:lpstr>Training</vt:lpstr>
      <vt:lpstr>Layers in Keras</vt:lpstr>
      <vt:lpstr>keras.layers</vt:lpstr>
      <vt:lpstr>Example of custom layer</vt:lpstr>
      <vt:lpstr>Custom callback classes</vt:lpstr>
      <vt:lpstr>Introduction</vt:lpstr>
      <vt:lpstr>Custom Callback methods</vt:lpstr>
      <vt:lpstr>Example of Callback</vt:lpstr>
      <vt:lpstr>Example of Callback</vt:lpstr>
      <vt:lpstr>Pre-ready callbacks</vt:lpstr>
      <vt:lpstr>Multiple Callbacks</vt:lpstr>
      <vt:lpstr>Keras functional APIs</vt:lpstr>
      <vt:lpstr>Keras Functional APIs - an introduction</vt:lpstr>
      <vt:lpstr>Example of Keras Functional APIs</vt:lpstr>
      <vt:lpstr>Example of Keras Functional APIs</vt:lpstr>
      <vt:lpstr>Keras Functional APIs - everything is a layer</vt:lpstr>
      <vt:lpstr>Keras Functional APIs - everything is a layer</vt:lpstr>
      <vt:lpstr>Hardware acceleration</vt:lpstr>
      <vt:lpstr>Using hardware acceleration in Google Colab</vt:lpstr>
      <vt:lpstr>Testing presence of a GPU</vt:lpstr>
      <vt:lpstr>Putting operations on a device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Short Keras Introduction</dc:title>
  <cp:lastModifiedBy>Umberto Michelucci</cp:lastModifiedBy>
  <cp:revision>8</cp:revision>
  <dcterms:modified xsi:type="dcterms:W3CDTF">2022-08-15T11:24:40Z</dcterms:modified>
</cp:coreProperties>
</file>